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A3AB"/>
    <a:srgbClr val="C3D004"/>
    <a:srgbClr val="193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03"/>
  </p:normalViewPr>
  <p:slideViewPr>
    <p:cSldViewPr snapToGrid="0" snapToObjects="1">
      <p:cViewPr varScale="1">
        <p:scale>
          <a:sx n="64" d="100"/>
          <a:sy n="64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Estadi&#769;sticas_seguridad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Estadi&#769;sticas_seguridad%20(1)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Estadi&#769;sticas_seguridad%20(1)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homicidios%201990-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homicidios%201990-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Estadi&#769;sticas_seguridad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Estadi&#769;sticas_seguridad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Estadi&#769;sticas_seguridad%20(1)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Estadi&#769;sticas_seguridad%20(1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Estadi&#769;sticas_seguridad%20(1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mariacamilasanint\Documents\Secretari&#769;a%20de%20Planeacio&#769;n%20-%20Manizales\Hojas%20de%20trabajo\Estadi&#769;sticas_seguridad%20(1)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Ciudades_2021!$T$1</c:f>
              <c:strCache>
                <c:ptCount val="1"/>
                <c:pt idx="0">
                  <c:v>Homicidios - Tasa x 100 mil hab.</c:v>
                </c:pt>
              </c:strCache>
            </c:strRef>
          </c:tx>
          <c:spPr>
            <a:solidFill>
              <a:srgbClr val="C3D004"/>
            </a:solidFill>
            <a:ln>
              <a:noFill/>
            </a:ln>
            <a:effectLst/>
          </c:spPr>
          <c:invertIfNegative val="0"/>
          <c:dPt>
            <c:idx val="21"/>
            <c:invertIfNegative val="0"/>
            <c:bubble3D val="0"/>
            <c:spPr>
              <a:solidFill>
                <a:srgbClr val="0EA4A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FC3-9144-9109-ABBA93325660}"/>
              </c:ext>
            </c:extLst>
          </c:dPt>
          <c:dPt>
            <c:idx val="22"/>
            <c:invertIfNegative val="0"/>
            <c:bubble3D val="0"/>
            <c:spPr>
              <a:solidFill>
                <a:srgbClr val="C3D00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FC3-9144-9109-ABBA93325660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rgbClr val="183565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Ciudades_2021!$S$2:$S$24</c:f>
              <c:strCache>
                <c:ptCount val="23"/>
                <c:pt idx="0">
                  <c:v>Quibdó</c:v>
                </c:pt>
                <c:pt idx="1">
                  <c:v>Cali</c:v>
                </c:pt>
                <c:pt idx="2">
                  <c:v>Armenia</c:v>
                </c:pt>
                <c:pt idx="3">
                  <c:v>Cúcuta</c:v>
                </c:pt>
                <c:pt idx="4">
                  <c:v>Santa Marta</c:v>
                </c:pt>
                <c:pt idx="5">
                  <c:v>Barranquilla</c:v>
                </c:pt>
                <c:pt idx="6">
                  <c:v>Neiva</c:v>
                </c:pt>
                <c:pt idx="7">
                  <c:v>Pereira</c:v>
                </c:pt>
                <c:pt idx="8">
                  <c:v>Sincelejo</c:v>
                </c:pt>
                <c:pt idx="9">
                  <c:v>Riohacha</c:v>
                </c:pt>
                <c:pt idx="10">
                  <c:v>Popayán</c:v>
                </c:pt>
                <c:pt idx="11">
                  <c:v>Cartagena</c:v>
                </c:pt>
                <c:pt idx="12">
                  <c:v>Bucaramanga</c:v>
                </c:pt>
                <c:pt idx="13">
                  <c:v>Villavicencio</c:v>
                </c:pt>
                <c:pt idx="14">
                  <c:v>Valledupar</c:v>
                </c:pt>
                <c:pt idx="15">
                  <c:v>Florencia</c:v>
                </c:pt>
                <c:pt idx="16">
                  <c:v>Ibagué</c:v>
                </c:pt>
                <c:pt idx="17">
                  <c:v>Medellín</c:v>
                </c:pt>
                <c:pt idx="18">
                  <c:v>Bogotá D.C</c:v>
                </c:pt>
                <c:pt idx="19">
                  <c:v>Montería</c:v>
                </c:pt>
                <c:pt idx="20">
                  <c:v>Pasto</c:v>
                </c:pt>
                <c:pt idx="21">
                  <c:v>Manizales</c:v>
                </c:pt>
                <c:pt idx="22">
                  <c:v>Tunja</c:v>
                </c:pt>
              </c:strCache>
            </c:strRef>
          </c:cat>
          <c:val>
            <c:numRef>
              <c:f>Ciudades_2021!$T$2:$T$24</c:f>
              <c:numCache>
                <c:formatCode>0.00</c:formatCode>
                <c:ptCount val="23"/>
                <c:pt idx="0">
                  <c:v>106.15228303231579</c:v>
                </c:pt>
                <c:pt idx="1">
                  <c:v>53.913283067255172</c:v>
                </c:pt>
                <c:pt idx="2">
                  <c:v>32.742987003303476</c:v>
                </c:pt>
                <c:pt idx="3">
                  <c:v>32.618725178990495</c:v>
                </c:pt>
                <c:pt idx="4">
                  <c:v>30.348514293967408</c:v>
                </c:pt>
                <c:pt idx="5">
                  <c:v>28.140086748563313</c:v>
                </c:pt>
                <c:pt idx="6">
                  <c:v>27.762656505171474</c:v>
                </c:pt>
                <c:pt idx="7">
                  <c:v>25.166232323841573</c:v>
                </c:pt>
                <c:pt idx="8">
                  <c:v>25.162550073474648</c:v>
                </c:pt>
                <c:pt idx="9">
                  <c:v>24.705112989560877</c:v>
                </c:pt>
                <c:pt idx="10">
                  <c:v>23.465665464940162</c:v>
                </c:pt>
                <c:pt idx="11">
                  <c:v>21.457459628364461</c:v>
                </c:pt>
                <c:pt idx="12">
                  <c:v>20.349390902031519</c:v>
                </c:pt>
                <c:pt idx="13">
                  <c:v>19.457304854142951</c:v>
                </c:pt>
                <c:pt idx="14">
                  <c:v>17.458934747690826</c:v>
                </c:pt>
                <c:pt idx="15">
                  <c:v>17.158643094504086</c:v>
                </c:pt>
                <c:pt idx="16">
                  <c:v>16.76727028839705</c:v>
                </c:pt>
                <c:pt idx="17">
                  <c:v>15.428140617591968</c:v>
                </c:pt>
                <c:pt idx="18">
                  <c:v>14.39846763542314</c:v>
                </c:pt>
                <c:pt idx="19">
                  <c:v>12.756153372138206</c:v>
                </c:pt>
                <c:pt idx="20">
                  <c:v>12.227212170151848</c:v>
                </c:pt>
                <c:pt idx="21">
                  <c:v>10.887098566013588</c:v>
                </c:pt>
                <c:pt idx="22">
                  <c:v>4.9842718532630368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C3-9144-9109-ABBA933256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016303472"/>
        <c:axId val="2016304720"/>
      </c:barChart>
      <c:catAx>
        <c:axId val="2016303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183565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2016304720"/>
        <c:crosses val="autoZero"/>
        <c:auto val="1"/>
        <c:lblAlgn val="ctr"/>
        <c:lblOffset val="100"/>
        <c:noMultiLvlLbl val="0"/>
      </c:catAx>
      <c:valAx>
        <c:axId val="2016304720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201630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183565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rgbClr val="10A3AB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layout>
                <c:manualLayout>
                  <c:x val="-2.2845275181723933E-2"/>
                  <c:y val="-6.01851851851851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rgbClr val="FF0000"/>
                      </a:solidFill>
                      <a:latin typeface="Montserrat" pitchFamily="2" charset="77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5E-024C-B9A5-7FDCC0298454}"/>
                </c:ext>
              </c:extLst>
            </c:dLbl>
            <c:dLbl>
              <c:idx val="11"/>
              <c:layout>
                <c:manualLayout>
                  <c:x val="-2.284527518172378E-2"/>
                  <c:y val="-7.4074074074074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rgbClr val="193566"/>
                      </a:solidFill>
                      <a:latin typeface="Montserrat" pitchFamily="2" charset="77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5E-024C-B9A5-7FDCC02984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rgbClr val="193566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'Serie Mzales'!$A$2:$A$13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'Serie Mzales'!$K$2:$K$13</c:f>
              <c:numCache>
                <c:formatCode>0.00</c:formatCode>
                <c:ptCount val="12"/>
                <c:pt idx="0">
                  <c:v>45.745318443680659</c:v>
                </c:pt>
                <c:pt idx="1">
                  <c:v>46.713168977589845</c:v>
                </c:pt>
                <c:pt idx="2">
                  <c:v>50.553916114363112</c:v>
                </c:pt>
                <c:pt idx="3">
                  <c:v>32.461833300069976</c:v>
                </c:pt>
                <c:pt idx="4">
                  <c:v>48.731662920221012</c:v>
                </c:pt>
                <c:pt idx="5">
                  <c:v>60.018313888664842</c:v>
                </c:pt>
                <c:pt idx="6">
                  <c:v>81.607119339241024</c:v>
                </c:pt>
                <c:pt idx="7">
                  <c:v>72.670863874894309</c:v>
                </c:pt>
                <c:pt idx="8">
                  <c:v>75.27572323395556</c:v>
                </c:pt>
                <c:pt idx="9">
                  <c:v>156.14786840002904</c:v>
                </c:pt>
                <c:pt idx="10">
                  <c:v>124.39483593329747</c:v>
                </c:pt>
                <c:pt idx="11">
                  <c:v>117.980598745984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475E-024C-B9A5-7FDCC02984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6261808"/>
        <c:axId val="1956262640"/>
      </c:lineChart>
      <c:catAx>
        <c:axId val="195626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193566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1956262640"/>
        <c:crosses val="autoZero"/>
        <c:auto val="1"/>
        <c:lblAlgn val="ctr"/>
        <c:lblOffset val="100"/>
        <c:noMultiLvlLbl val="0"/>
      </c:catAx>
      <c:valAx>
        <c:axId val="1956262640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95626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193566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849808197052292"/>
          <c:y val="2.5312212614750036E-2"/>
          <c:w val="0.80560448213204117"/>
          <c:h val="0.931927800662788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Ciudades_2021!$AC$1</c:f>
              <c:strCache>
                <c:ptCount val="1"/>
                <c:pt idx="0">
                  <c:v>Violencia intrafamiliar- Tasa x 100 mil hab.</c:v>
                </c:pt>
              </c:strCache>
            </c:strRef>
          </c:tx>
          <c:spPr>
            <a:solidFill>
              <a:srgbClr val="C3D004"/>
            </a:solidFill>
            <a:ln>
              <a:noFill/>
            </a:ln>
            <a:effectLst/>
          </c:spPr>
          <c:invertIfNegative val="0"/>
          <c:dPt>
            <c:idx val="13"/>
            <c:invertIfNegative val="0"/>
            <c:bubble3D val="0"/>
            <c:spPr>
              <a:solidFill>
                <a:srgbClr val="C3D00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B57-144C-9480-0BE548307290}"/>
              </c:ext>
            </c:extLst>
          </c:dPt>
          <c:dPt>
            <c:idx val="20"/>
            <c:invertIfNegative val="0"/>
            <c:bubble3D val="0"/>
            <c:spPr>
              <a:solidFill>
                <a:srgbClr val="0EA4A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B57-144C-9480-0BE548307290}"/>
              </c:ext>
            </c:extLst>
          </c:dPt>
          <c:dLbls>
            <c:dLbl>
              <c:idx val="20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rgbClr val="183565"/>
                      </a:solidFill>
                      <a:latin typeface="Montserrat" pitchFamily="2" charset="77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B57-144C-9480-0BE54830729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183565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Ciudades_2021!$AB$2:$AB$24</c:f>
              <c:strCache>
                <c:ptCount val="23"/>
                <c:pt idx="0">
                  <c:v>Tunja</c:v>
                </c:pt>
                <c:pt idx="1">
                  <c:v>Bogotá D.C</c:v>
                </c:pt>
                <c:pt idx="2">
                  <c:v>Popayán</c:v>
                </c:pt>
                <c:pt idx="3">
                  <c:v>Pasto</c:v>
                </c:pt>
                <c:pt idx="4">
                  <c:v>Villavicencio</c:v>
                </c:pt>
                <c:pt idx="5">
                  <c:v>Neiva</c:v>
                </c:pt>
                <c:pt idx="6">
                  <c:v>Medellín</c:v>
                </c:pt>
                <c:pt idx="7">
                  <c:v>Bucaramanga</c:v>
                </c:pt>
                <c:pt idx="8">
                  <c:v>Ibagué</c:v>
                </c:pt>
                <c:pt idx="9">
                  <c:v>Pereira</c:v>
                </c:pt>
                <c:pt idx="10">
                  <c:v>Sincelejo</c:v>
                </c:pt>
                <c:pt idx="11">
                  <c:v>Cali</c:v>
                </c:pt>
                <c:pt idx="12">
                  <c:v>Cartagena</c:v>
                </c:pt>
                <c:pt idx="13">
                  <c:v>Santa Marta</c:v>
                </c:pt>
                <c:pt idx="14">
                  <c:v>Cúcuta</c:v>
                </c:pt>
                <c:pt idx="15">
                  <c:v>Florencia</c:v>
                </c:pt>
                <c:pt idx="16">
                  <c:v>Montería</c:v>
                </c:pt>
                <c:pt idx="17">
                  <c:v>Valledupar</c:v>
                </c:pt>
                <c:pt idx="18">
                  <c:v>Barranquilla</c:v>
                </c:pt>
                <c:pt idx="19">
                  <c:v>Armenia</c:v>
                </c:pt>
                <c:pt idx="20">
                  <c:v>Manizales</c:v>
                </c:pt>
                <c:pt idx="21">
                  <c:v>Riohacha</c:v>
                </c:pt>
                <c:pt idx="22">
                  <c:v>Quibdó</c:v>
                </c:pt>
              </c:strCache>
            </c:strRef>
          </c:cat>
          <c:val>
            <c:numRef>
              <c:f>Ciudades_2021!$AC$2:$AC$24</c:f>
              <c:numCache>
                <c:formatCode>0.00</c:formatCode>
                <c:ptCount val="23"/>
                <c:pt idx="0">
                  <c:v>801.36015240795723</c:v>
                </c:pt>
                <c:pt idx="1">
                  <c:v>408.16081658713682</c:v>
                </c:pt>
                <c:pt idx="2">
                  <c:v>394.34507937185157</c:v>
                </c:pt>
                <c:pt idx="3">
                  <c:v>393.81812531364073</c:v>
                </c:pt>
                <c:pt idx="4">
                  <c:v>379.50836664108732</c:v>
                </c:pt>
                <c:pt idx="5">
                  <c:v>364.7250952640174</c:v>
                </c:pt>
                <c:pt idx="6">
                  <c:v>362.69732086646303</c:v>
                </c:pt>
                <c:pt idx="7">
                  <c:v>308.33397094758158</c:v>
                </c:pt>
                <c:pt idx="8">
                  <c:v>290.93977786130705</c:v>
                </c:pt>
                <c:pt idx="9">
                  <c:v>285.35595659760855</c:v>
                </c:pt>
                <c:pt idx="10">
                  <c:v>273.09754346411148</c:v>
                </c:pt>
                <c:pt idx="11">
                  <c:v>244.75129241752282</c:v>
                </c:pt>
                <c:pt idx="12">
                  <c:v>237.46893936926563</c:v>
                </c:pt>
                <c:pt idx="13">
                  <c:v>232.18441658637718</c:v>
                </c:pt>
                <c:pt idx="14">
                  <c:v>230.23489289762162</c:v>
                </c:pt>
                <c:pt idx="15">
                  <c:v>213.33912914166748</c:v>
                </c:pt>
                <c:pt idx="16">
                  <c:v>198.60349557852098</c:v>
                </c:pt>
                <c:pt idx="17">
                  <c:v>184.88093006502075</c:v>
                </c:pt>
                <c:pt idx="18">
                  <c:v>150.95421877722455</c:v>
                </c:pt>
                <c:pt idx="19">
                  <c:v>147.1813475197998</c:v>
                </c:pt>
                <c:pt idx="20">
                  <c:v>117.980598745984</c:v>
                </c:pt>
                <c:pt idx="21">
                  <c:v>117.71259718555477</c:v>
                </c:pt>
                <c:pt idx="22">
                  <c:v>107.66874421849174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57-144C-9480-0BE5483072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016303472"/>
        <c:axId val="2016304720"/>
      </c:barChart>
      <c:catAx>
        <c:axId val="2016303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83565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2016304720"/>
        <c:crosses val="autoZero"/>
        <c:auto val="1"/>
        <c:lblAlgn val="ctr"/>
        <c:lblOffset val="100"/>
        <c:noMultiLvlLbl val="0"/>
      </c:catAx>
      <c:valAx>
        <c:axId val="2016304720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201630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83565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Hoja4!$A$2</c:f>
              <c:strCache>
                <c:ptCount val="1"/>
                <c:pt idx="0">
                  <c:v>Colombia</c:v>
                </c:pt>
              </c:strCache>
            </c:strRef>
          </c:tx>
          <c:spPr>
            <a:ln w="28575" cap="rnd">
              <a:solidFill>
                <a:srgbClr val="C3D004"/>
              </a:solidFill>
              <a:round/>
            </a:ln>
            <a:effectLst/>
          </c:spPr>
          <c:marker>
            <c:symbol val="none"/>
          </c:marker>
          <c:dLbls>
            <c:dLbl>
              <c:idx val="29"/>
              <c:layout>
                <c:manualLayout>
                  <c:x val="-3.6674645995813847E-2"/>
                  <c:y val="-3.9029029272330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AB-B449-A469-92E16CCC95E3}"/>
                </c:ext>
              </c:extLst>
            </c:dLbl>
            <c:dLbl>
              <c:idx val="31"/>
              <c:layout>
                <c:manualLayout>
                  <c:x val="-1.0187401665503954E-2"/>
                  <c:y val="-4.61252164127544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AB-B449-A469-92E16CCC95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rgbClr val="193566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Hoja4!$B$1:$AG$1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Hoja4!$B$2:$AG$2</c:f>
              <c:numCache>
                <c:formatCode>General</c:formatCode>
                <c:ptCount val="32"/>
                <c:pt idx="0">
                  <c:v>70.941809672206034</c:v>
                </c:pt>
                <c:pt idx="1">
                  <c:v>81.022309621031354</c:v>
                </c:pt>
                <c:pt idx="2">
                  <c:v>79.403021459769249</c:v>
                </c:pt>
                <c:pt idx="3">
                  <c:v>77.797749589398435</c:v>
                </c:pt>
                <c:pt idx="4">
                  <c:v>72.907381923436716</c:v>
                </c:pt>
                <c:pt idx="5">
                  <c:v>67.820395303310022</c:v>
                </c:pt>
                <c:pt idx="6">
                  <c:v>69.906674723011847</c:v>
                </c:pt>
                <c:pt idx="7">
                  <c:v>65.530046981062895</c:v>
                </c:pt>
                <c:pt idx="8">
                  <c:v>59.095426851144765</c:v>
                </c:pt>
                <c:pt idx="9">
                  <c:v>61.410914998656921</c:v>
                </c:pt>
                <c:pt idx="10">
                  <c:v>65.977017729087834</c:v>
                </c:pt>
                <c:pt idx="11">
                  <c:v>68.97511069085725</c:v>
                </c:pt>
                <c:pt idx="12">
                  <c:v>70.663542950904869</c:v>
                </c:pt>
                <c:pt idx="13">
                  <c:v>56.847407853694094</c:v>
                </c:pt>
                <c:pt idx="14">
                  <c:v>48.141109523942106</c:v>
                </c:pt>
                <c:pt idx="15">
                  <c:v>42.821433158066277</c:v>
                </c:pt>
                <c:pt idx="16">
                  <c:v>40.686969101721054</c:v>
                </c:pt>
                <c:pt idx="17">
                  <c:v>39.660868695827318</c:v>
                </c:pt>
                <c:pt idx="18">
                  <c:v>36.839903042468094</c:v>
                </c:pt>
                <c:pt idx="19">
                  <c:v>35.712441856470065</c:v>
                </c:pt>
                <c:pt idx="20">
                  <c:v>34.379199918850283</c:v>
                </c:pt>
                <c:pt idx="21">
                  <c:v>35.941238800179853</c:v>
                </c:pt>
                <c:pt idx="22">
                  <c:v>32.181428546279641</c:v>
                </c:pt>
                <c:pt idx="23">
                  <c:v>32.231218916276781</c:v>
                </c:pt>
                <c:pt idx="24">
                  <c:v>26.46</c:v>
                </c:pt>
                <c:pt idx="25">
                  <c:v>24.03</c:v>
                </c:pt>
                <c:pt idx="26">
                  <c:v>23.62</c:v>
                </c:pt>
                <c:pt idx="27" formatCode="_-* #,##0.0_-;\-* #,##0.0_-;_-* &quot;-&quot;??_-;_-@_-">
                  <c:v>23.072892589081441</c:v>
                </c:pt>
                <c:pt idx="28">
                  <c:v>25.4</c:v>
                </c:pt>
                <c:pt idx="29">
                  <c:v>25.1</c:v>
                </c:pt>
                <c:pt idx="30">
                  <c:v>23.8</c:v>
                </c:pt>
                <c:pt idx="31">
                  <c:v>26.8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DAAB-B449-A469-92E16CCC95E3}"/>
            </c:ext>
          </c:extLst>
        </c:ser>
        <c:ser>
          <c:idx val="1"/>
          <c:order val="1"/>
          <c:tx>
            <c:strRef>
              <c:f>Hoja4!$A$3</c:f>
              <c:strCache>
                <c:ptCount val="1"/>
                <c:pt idx="0">
                  <c:v>Manizales</c:v>
                </c:pt>
              </c:strCache>
            </c:strRef>
          </c:tx>
          <c:spPr>
            <a:ln w="28575" cap="rnd">
              <a:solidFill>
                <a:srgbClr val="10A3AB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>
                <c:manualLayout>
                  <c:x val="-3.6099178125354452E-2"/>
                  <c:y val="-3.73170042803418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AB-B449-A469-92E16CCC95E3}"/>
                </c:ext>
              </c:extLst>
            </c:dLbl>
            <c:dLbl>
              <c:idx val="28"/>
              <c:layout>
                <c:manualLayout>
                  <c:x val="-5.3837101518028709E-2"/>
                  <c:y val="2.3938078706572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AAB-B449-A469-92E16CCC95E3}"/>
                </c:ext>
              </c:extLst>
            </c:dLbl>
            <c:dLbl>
              <c:idx val="29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AB-B449-A469-92E16CCC95E3}"/>
                </c:ext>
              </c:extLst>
            </c:dLbl>
            <c:dLbl>
              <c:idx val="31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AB-B449-A469-92E16CCC95E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rgbClr val="193566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dLblPos val="b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Hoja4!$B$1:$AG$1</c:f>
              <c:numCache>
                <c:formatCode>General</c:formatCode>
                <c:ptCount val="3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  <c:pt idx="31">
                  <c:v>2021</c:v>
                </c:pt>
              </c:numCache>
            </c:numRef>
          </c:cat>
          <c:val>
            <c:numRef>
              <c:f>Hoja4!$B$3:$AG$3</c:f>
              <c:numCache>
                <c:formatCode>0.0</c:formatCode>
                <c:ptCount val="32"/>
                <c:pt idx="0">
                  <c:v>55.698493925382998</c:v>
                </c:pt>
                <c:pt idx="1">
                  <c:v>80.916259765625</c:v>
                </c:pt>
                <c:pt idx="2">
                  <c:v>65.618011474609403</c:v>
                </c:pt>
                <c:pt idx="3">
                  <c:v>67.665771484375</c:v>
                </c:pt>
                <c:pt idx="4">
                  <c:v>90.463691711425795</c:v>
                </c:pt>
                <c:pt idx="5">
                  <c:v>68.407684326171903</c:v>
                </c:pt>
                <c:pt idx="6">
                  <c:v>64.671287536621094</c:v>
                </c:pt>
                <c:pt idx="7">
                  <c:v>58.806316375732401</c:v>
                </c:pt>
                <c:pt idx="8">
                  <c:v>70.528572082519503</c:v>
                </c:pt>
                <c:pt idx="9">
                  <c:v>77.888504028320298</c:v>
                </c:pt>
                <c:pt idx="10">
                  <c:v>71.278953552246094</c:v>
                </c:pt>
                <c:pt idx="11">
                  <c:v>69.796699523925795</c:v>
                </c:pt>
                <c:pt idx="12">
                  <c:v>94.452774047851605</c:v>
                </c:pt>
                <c:pt idx="13">
                  <c:v>56.750514984130902</c:v>
                </c:pt>
                <c:pt idx="14">
                  <c:v>58.248367309570298</c:v>
                </c:pt>
                <c:pt idx="15">
                  <c:v>49.763820648193402</c:v>
                </c:pt>
                <c:pt idx="16">
                  <c:v>39.301380157470703</c:v>
                </c:pt>
                <c:pt idx="17">
                  <c:v>38.597755432128899</c:v>
                </c:pt>
                <c:pt idx="18">
                  <c:v>46.9926032084784</c:v>
                </c:pt>
                <c:pt idx="19">
                  <c:v>39.550417735131113</c:v>
                </c:pt>
                <c:pt idx="20">
                  <c:v>38.096218692887845</c:v>
                </c:pt>
                <c:pt idx="21">
                  <c:v>35.889705806954403</c:v>
                </c:pt>
                <c:pt idx="22">
                  <c:v>30.129710959044019</c:v>
                </c:pt>
                <c:pt idx="23">
                  <c:v>31.793105728608964</c:v>
                </c:pt>
                <c:pt idx="24">
                  <c:v>26.100596259252406</c:v>
                </c:pt>
                <c:pt idx="25">
                  <c:v>22.218014264975068</c:v>
                </c:pt>
                <c:pt idx="26">
                  <c:v>20.379101608691059</c:v>
                </c:pt>
                <c:pt idx="27">
                  <c:v>18.554271243386907</c:v>
                </c:pt>
                <c:pt idx="28">
                  <c:v>17.725476113194429</c:v>
                </c:pt>
                <c:pt idx="29">
                  <c:v>12.482751107560462</c:v>
                </c:pt>
                <c:pt idx="30">
                  <c:v>10.534337457414381</c:v>
                </c:pt>
                <c:pt idx="31">
                  <c:v>10.887098566013588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DAAB-B449-A469-92E16CCC9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708959"/>
        <c:axId val="1586146415"/>
      </c:lineChart>
      <c:catAx>
        <c:axId val="3667089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193566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1586146415"/>
        <c:crosses val="autoZero"/>
        <c:auto val="1"/>
        <c:lblAlgn val="ctr"/>
        <c:lblOffset val="100"/>
        <c:noMultiLvlLbl val="0"/>
      </c:catAx>
      <c:valAx>
        <c:axId val="158614641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667089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rgbClr val="193566"/>
              </a:solidFill>
              <a:latin typeface="Montserrat" pitchFamily="2" charset="77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193566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C3D00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rgbClr val="193566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Hoja4!$A$7:$A$8</c:f>
              <c:strCache>
                <c:ptCount val="2"/>
                <c:pt idx="0">
                  <c:v>Colombia</c:v>
                </c:pt>
                <c:pt idx="1">
                  <c:v>Manizales</c:v>
                </c:pt>
              </c:strCache>
            </c:strRef>
          </c:cat>
          <c:val>
            <c:numRef>
              <c:f>Hoja4!$B$7:$B$8</c:f>
              <c:numCache>
                <c:formatCode>0%</c:formatCode>
                <c:ptCount val="2"/>
                <c:pt idx="0">
                  <c:v>7.0000000000000007E-2</c:v>
                </c:pt>
                <c:pt idx="1">
                  <c:v>-0.13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3C-794C-8EAF-738A9C2BEB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axId val="1003272495"/>
        <c:axId val="1585491231"/>
      </c:barChart>
      <c:catAx>
        <c:axId val="10032724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93566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1585491231"/>
        <c:crosses val="autoZero"/>
        <c:auto val="1"/>
        <c:lblAlgn val="ctr"/>
        <c:lblOffset val="100"/>
        <c:noMultiLvlLbl val="0"/>
      </c:catAx>
      <c:valAx>
        <c:axId val="1585491231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0032724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93566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022984106153397"/>
          <c:y val="2.39647058379533E-2"/>
          <c:w val="0.72041830708661414"/>
          <c:h val="0.952070588324093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Ciudades_2021!$W$1</c:f>
              <c:strCache>
                <c:ptCount val="1"/>
                <c:pt idx="0">
                  <c:v>Hurto a personas- Tasa x 100 mil hab.</c:v>
                </c:pt>
              </c:strCache>
            </c:strRef>
          </c:tx>
          <c:spPr>
            <a:solidFill>
              <a:srgbClr val="C3D004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rgbClr val="C3D00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4AA-2040-9D45-0E148EC9643A}"/>
              </c:ext>
            </c:extLst>
          </c:dPt>
          <c:dPt>
            <c:idx val="21"/>
            <c:invertIfNegative val="0"/>
            <c:bubble3D val="0"/>
            <c:spPr>
              <a:solidFill>
                <a:srgbClr val="0EA4A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4AA-2040-9D45-0E148EC9643A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183565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Ciudades_2021!$V$2:$V$24</c:f>
              <c:strCache>
                <c:ptCount val="23"/>
                <c:pt idx="0">
                  <c:v>Bogotá D.C</c:v>
                </c:pt>
                <c:pt idx="1">
                  <c:v>Bucaramanga</c:v>
                </c:pt>
                <c:pt idx="2">
                  <c:v>Pasto</c:v>
                </c:pt>
                <c:pt idx="3">
                  <c:v>Neiva</c:v>
                </c:pt>
                <c:pt idx="4">
                  <c:v>Medellín</c:v>
                </c:pt>
                <c:pt idx="5">
                  <c:v>Popayán</c:v>
                </c:pt>
                <c:pt idx="6">
                  <c:v>Cali</c:v>
                </c:pt>
                <c:pt idx="7">
                  <c:v>Barranquilla</c:v>
                </c:pt>
                <c:pt idx="8">
                  <c:v>Villavicencio</c:v>
                </c:pt>
                <c:pt idx="9">
                  <c:v>Ibagué</c:v>
                </c:pt>
                <c:pt idx="10">
                  <c:v>Armenia</c:v>
                </c:pt>
                <c:pt idx="11">
                  <c:v>Santa Marta</c:v>
                </c:pt>
                <c:pt idx="12">
                  <c:v>Florencia</c:v>
                </c:pt>
                <c:pt idx="13">
                  <c:v>Pereira</c:v>
                </c:pt>
                <c:pt idx="14">
                  <c:v>Tunja</c:v>
                </c:pt>
                <c:pt idx="15">
                  <c:v>Cartagena</c:v>
                </c:pt>
                <c:pt idx="16">
                  <c:v>Valledupar</c:v>
                </c:pt>
                <c:pt idx="17">
                  <c:v>Quibdó</c:v>
                </c:pt>
                <c:pt idx="18">
                  <c:v>Sincelejo</c:v>
                </c:pt>
                <c:pt idx="19">
                  <c:v>Riohacha</c:v>
                </c:pt>
                <c:pt idx="20">
                  <c:v>Cúcuta</c:v>
                </c:pt>
                <c:pt idx="21">
                  <c:v>Manizales</c:v>
                </c:pt>
                <c:pt idx="22">
                  <c:v>Montería</c:v>
                </c:pt>
              </c:strCache>
            </c:strRef>
          </c:cat>
          <c:val>
            <c:numRef>
              <c:f>Ciudades_2021!$W$2:$W$24</c:f>
              <c:numCache>
                <c:formatCode>0.00</c:formatCode>
                <c:ptCount val="23"/>
                <c:pt idx="0">
                  <c:v>1363.284698934807</c:v>
                </c:pt>
                <c:pt idx="1">
                  <c:v>999.56208110778823</c:v>
                </c:pt>
                <c:pt idx="2">
                  <c:v>986.3284483922489</c:v>
                </c:pt>
                <c:pt idx="3">
                  <c:v>960.80566140446388</c:v>
                </c:pt>
                <c:pt idx="4">
                  <c:v>892.53930872603189</c:v>
                </c:pt>
                <c:pt idx="5">
                  <c:v>855.12541941067661</c:v>
                </c:pt>
                <c:pt idx="6">
                  <c:v>813.7770736523446</c:v>
                </c:pt>
                <c:pt idx="7">
                  <c:v>797.25106045724169</c:v>
                </c:pt>
                <c:pt idx="8">
                  <c:v>784.11120122490104</c:v>
                </c:pt>
                <c:pt idx="9">
                  <c:v>755.44844156514182</c:v>
                </c:pt>
                <c:pt idx="10">
                  <c:v>580.94487831603794</c:v>
                </c:pt>
                <c:pt idx="11">
                  <c:v>541.33705315926204</c:v>
                </c:pt>
                <c:pt idx="12">
                  <c:v>539.92530270706186</c:v>
                </c:pt>
                <c:pt idx="13">
                  <c:v>533.06655740500787</c:v>
                </c:pt>
                <c:pt idx="14">
                  <c:v>525.00996854370646</c:v>
                </c:pt>
                <c:pt idx="15">
                  <c:v>499.46068974237642</c:v>
                </c:pt>
                <c:pt idx="16">
                  <c:v>482.78549033877687</c:v>
                </c:pt>
                <c:pt idx="17">
                  <c:v>452.66366407351808</c:v>
                </c:pt>
                <c:pt idx="18">
                  <c:v>415.01432587850849</c:v>
                </c:pt>
                <c:pt idx="19">
                  <c:v>400.6103616150362</c:v>
                </c:pt>
                <c:pt idx="20">
                  <c:v>367.18277020552335</c:v>
                </c:pt>
                <c:pt idx="21">
                  <c:v>231.96185516159562</c:v>
                </c:pt>
                <c:pt idx="22">
                  <c:v>224.50829934963241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AA-2040-9D45-0E148EC964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016303472"/>
        <c:axId val="2016304720"/>
      </c:barChart>
      <c:catAx>
        <c:axId val="2016303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83565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2016304720"/>
        <c:crosses val="autoZero"/>
        <c:auto val="1"/>
        <c:lblAlgn val="ctr"/>
        <c:lblOffset val="100"/>
        <c:noMultiLvlLbl val="0"/>
      </c:catAx>
      <c:valAx>
        <c:axId val="2016304720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201630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83565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rgbClr val="10A3AB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FF0000"/>
                      </a:solidFill>
                      <a:latin typeface="Montserrat" pitchFamily="2" charset="77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70-ED45-B09B-D1FE527F3E5D}"/>
                </c:ext>
              </c:extLst>
            </c:dLbl>
            <c:dLbl>
              <c:idx val="11"/>
              <c:layout>
                <c:manualLayout>
                  <c:x val="-1.9752017310854748E-2"/>
                  <c:y val="-3.6040791364966934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200" b="1" i="0" u="none" strike="noStrike" kern="1200" baseline="0">
                      <a:solidFill>
                        <a:srgbClr val="10A3AB"/>
                      </a:solidFill>
                      <a:latin typeface="Montserrat" pitchFamily="2" charset="77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70-ED45-B09B-D1FE527F3E5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193566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'Serie Mzales'!$A$2:$A$13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'Serie Mzales'!$G$2:$G$13</c:f>
              <c:numCache>
                <c:formatCode>0.00</c:formatCode>
                <c:ptCount val="12"/>
                <c:pt idx="0">
                  <c:v>271.78100957716163</c:v>
                </c:pt>
                <c:pt idx="1">
                  <c:v>254.2461540707364</c:v>
                </c:pt>
                <c:pt idx="2">
                  <c:v>310.33815490300418</c:v>
                </c:pt>
                <c:pt idx="3">
                  <c:v>285.66413304061575</c:v>
                </c:pt>
                <c:pt idx="4">
                  <c:v>282.3569880965747</c:v>
                </c:pt>
                <c:pt idx="5">
                  <c:v>283.0112587714512</c:v>
                </c:pt>
                <c:pt idx="6">
                  <c:v>171.44550431788679</c:v>
                </c:pt>
                <c:pt idx="7">
                  <c:v>274.61201445032179</c:v>
                </c:pt>
                <c:pt idx="8">
                  <c:v>253.45128831983206</c:v>
                </c:pt>
                <c:pt idx="9">
                  <c:v>408.98031810588998</c:v>
                </c:pt>
                <c:pt idx="10">
                  <c:v>232.42782858167473</c:v>
                </c:pt>
                <c:pt idx="11">
                  <c:v>231.96185516159562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C270-ED45-B09B-D1FE527F3E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6261808"/>
        <c:axId val="1956262640"/>
      </c:lineChart>
      <c:catAx>
        <c:axId val="195626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93566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1956262640"/>
        <c:crosses val="autoZero"/>
        <c:auto val="1"/>
        <c:lblAlgn val="ctr"/>
        <c:lblOffset val="100"/>
        <c:noMultiLvlLbl val="0"/>
      </c:catAx>
      <c:valAx>
        <c:axId val="1956262640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95626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93566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rgbClr val="10A3AB"/>
              </a:solidFill>
              <a:round/>
            </a:ln>
            <a:effectLst/>
          </c:spPr>
          <c:marker>
            <c:symbol val="none"/>
          </c:marker>
          <c:dLbls>
            <c:dLbl>
              <c:idx val="8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rgbClr val="FF0000"/>
                      </a:solidFill>
                      <a:latin typeface="Montserrat" pitchFamily="2" charset="77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8B-E247-BDB0-7009E8200CFA}"/>
                </c:ext>
              </c:extLst>
            </c:dLbl>
            <c:dLbl>
              <c:idx val="9"/>
              <c:layout>
                <c:manualLayout>
                  <c:x val="-5.1282051282051282E-3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8B-E247-BDB0-7009E8200CFA}"/>
                </c:ext>
              </c:extLst>
            </c:dLbl>
            <c:dLbl>
              <c:idx val="11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50" b="1" i="0" u="none" strike="noStrike" kern="1200" baseline="0">
                      <a:solidFill>
                        <a:srgbClr val="193566"/>
                      </a:solidFill>
                      <a:latin typeface="Montserrat" pitchFamily="2" charset="77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8B-E247-BDB0-7009E8200CFA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rgbClr val="193566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'Serie Mzales'!$A$2:$A$13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'Serie Mzales'!$C$2:$C$13</c:f>
              <c:numCache>
                <c:formatCode>0.00</c:formatCode>
                <c:ptCount val="12"/>
                <c:pt idx="0">
                  <c:v>3.6694105703487159</c:v>
                </c:pt>
                <c:pt idx="1">
                  <c:v>1.94638204073291</c:v>
                </c:pt>
                <c:pt idx="2">
                  <c:v>5.3214648541434864</c:v>
                </c:pt>
                <c:pt idx="3">
                  <c:v>5.7709925866791068</c:v>
                </c:pt>
                <c:pt idx="4">
                  <c:v>10.271870125340705</c:v>
                </c:pt>
                <c:pt idx="5">
                  <c:v>7.8284757246084578</c:v>
                </c:pt>
                <c:pt idx="6">
                  <c:v>7.0553705480611839</c:v>
                </c:pt>
                <c:pt idx="7">
                  <c:v>10.481374597340526</c:v>
                </c:pt>
                <c:pt idx="8">
                  <c:v>12.430853378084404</c:v>
                </c:pt>
                <c:pt idx="9">
                  <c:v>9.759241775001815</c:v>
                </c:pt>
                <c:pt idx="10">
                  <c:v>9.4136632598171062</c:v>
                </c:pt>
                <c:pt idx="11">
                  <c:v>6.2211991805791929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818B-E247-BDB0-7009E8200C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6261808"/>
        <c:axId val="1956262640"/>
      </c:lineChart>
      <c:catAx>
        <c:axId val="195626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rgbClr val="193566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1956262640"/>
        <c:crosses val="autoZero"/>
        <c:auto val="1"/>
        <c:lblAlgn val="ctr"/>
        <c:lblOffset val="100"/>
        <c:noMultiLvlLbl val="0"/>
      </c:catAx>
      <c:valAx>
        <c:axId val="1956262640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95626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rgbClr val="193566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Ciudades_2021!$Q$1</c:f>
              <c:strCache>
                <c:ptCount val="1"/>
                <c:pt idx="0">
                  <c:v>Extorsión Tasa x 100 mil hab.</c:v>
                </c:pt>
              </c:strCache>
            </c:strRef>
          </c:tx>
          <c:spPr>
            <a:solidFill>
              <a:srgbClr val="C3D004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C3D00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82-694F-89E7-1C688162AE97}"/>
              </c:ext>
            </c:extLst>
          </c:dPt>
          <c:dPt>
            <c:idx val="22"/>
            <c:invertIfNegative val="0"/>
            <c:bubble3D val="0"/>
            <c:spPr>
              <a:solidFill>
                <a:srgbClr val="0EA4A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182-694F-89E7-1C688162AE97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183565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Ciudades_2021!$P$2:$P$24</c:f>
              <c:strCache>
                <c:ptCount val="23"/>
                <c:pt idx="0">
                  <c:v>Quibdó</c:v>
                </c:pt>
                <c:pt idx="1">
                  <c:v>Popayán</c:v>
                </c:pt>
                <c:pt idx="2">
                  <c:v>Tunja</c:v>
                </c:pt>
                <c:pt idx="3">
                  <c:v>Villavicencio</c:v>
                </c:pt>
                <c:pt idx="4">
                  <c:v>Cali</c:v>
                </c:pt>
                <c:pt idx="5">
                  <c:v>Medellín</c:v>
                </c:pt>
                <c:pt idx="6">
                  <c:v>Ibagué</c:v>
                </c:pt>
                <c:pt idx="7">
                  <c:v>Neiva</c:v>
                </c:pt>
                <c:pt idx="8">
                  <c:v>Cúcuta</c:v>
                </c:pt>
                <c:pt idx="9">
                  <c:v>Bogotá D.C</c:v>
                </c:pt>
                <c:pt idx="10">
                  <c:v>Sincelejo</c:v>
                </c:pt>
                <c:pt idx="11">
                  <c:v>Santa Marta</c:v>
                </c:pt>
                <c:pt idx="12">
                  <c:v>Pasto</c:v>
                </c:pt>
                <c:pt idx="13">
                  <c:v>Bucaramanga</c:v>
                </c:pt>
                <c:pt idx="14">
                  <c:v>Florencia</c:v>
                </c:pt>
                <c:pt idx="15">
                  <c:v>Riohacha</c:v>
                </c:pt>
                <c:pt idx="16">
                  <c:v>Barranquilla</c:v>
                </c:pt>
                <c:pt idx="17">
                  <c:v>Valledupar</c:v>
                </c:pt>
                <c:pt idx="18">
                  <c:v>Armenia</c:v>
                </c:pt>
                <c:pt idx="19">
                  <c:v>Cartagena</c:v>
                </c:pt>
                <c:pt idx="20">
                  <c:v>Pereira</c:v>
                </c:pt>
                <c:pt idx="21">
                  <c:v>Montería</c:v>
                </c:pt>
                <c:pt idx="22">
                  <c:v>Manizales</c:v>
                </c:pt>
              </c:strCache>
            </c:strRef>
          </c:cat>
          <c:val>
            <c:numRef>
              <c:f>Ciudades_2021!$Q$2:$Q$24</c:f>
              <c:numCache>
                <c:formatCode>0.00</c:formatCode>
                <c:ptCount val="23"/>
                <c:pt idx="0">
                  <c:v>223.67802496095112</c:v>
                </c:pt>
                <c:pt idx="1">
                  <c:v>30.779639116350083</c:v>
                </c:pt>
                <c:pt idx="2">
                  <c:v>30.459439103274111</c:v>
                </c:pt>
                <c:pt idx="3">
                  <c:v>29.095035295914695</c:v>
                </c:pt>
                <c:pt idx="4">
                  <c:v>27.067029091095346</c:v>
                </c:pt>
                <c:pt idx="5">
                  <c:v>20.829932924507037</c:v>
                </c:pt>
                <c:pt idx="6">
                  <c:v>20.636640354950213</c:v>
                </c:pt>
                <c:pt idx="7">
                  <c:v>20.14153511159499</c:v>
                </c:pt>
                <c:pt idx="8">
                  <c:v>19.418929775819244</c:v>
                </c:pt>
                <c:pt idx="9">
                  <c:v>18.432080909176431</c:v>
                </c:pt>
                <c:pt idx="10">
                  <c:v>18.117036052901746</c:v>
                </c:pt>
                <c:pt idx="11">
                  <c:v>13.346033394335066</c:v>
                </c:pt>
                <c:pt idx="12">
                  <c:v>13.246146517664501</c:v>
                </c:pt>
                <c:pt idx="13">
                  <c:v>12.860815050083922</c:v>
                </c:pt>
                <c:pt idx="14">
                  <c:v>12.583004935969665</c:v>
                </c:pt>
                <c:pt idx="15">
                  <c:v>12.110349504686704</c:v>
                </c:pt>
                <c:pt idx="16">
                  <c:v>11.872803724051371</c:v>
                </c:pt>
                <c:pt idx="17">
                  <c:v>11.394252151124538</c:v>
                </c:pt>
                <c:pt idx="18">
                  <c:v>10.698203674346681</c:v>
                </c:pt>
                <c:pt idx="19">
                  <c:v>10.632937583698462</c:v>
                </c:pt>
                <c:pt idx="20">
                  <c:v>8.319415644245149</c:v>
                </c:pt>
                <c:pt idx="21">
                  <c:v>6.4762009427778588</c:v>
                </c:pt>
                <c:pt idx="22">
                  <c:v>6.2211991805791929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182-694F-89E7-1C688162AE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016303472"/>
        <c:axId val="2016304720"/>
      </c:barChart>
      <c:catAx>
        <c:axId val="2016303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183565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2016304720"/>
        <c:crosses val="autoZero"/>
        <c:auto val="1"/>
        <c:lblAlgn val="ctr"/>
        <c:lblOffset val="100"/>
        <c:noMultiLvlLbl val="0"/>
      </c:catAx>
      <c:valAx>
        <c:axId val="2016304720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201630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rgbClr val="183565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Ciudades_2021!$Z$1</c:f>
              <c:strCache>
                <c:ptCount val="1"/>
                <c:pt idx="0">
                  <c:v>Lesiones personale- Tasa x 100 mil hab.</c:v>
                </c:pt>
              </c:strCache>
            </c:strRef>
          </c:tx>
          <c:spPr>
            <a:solidFill>
              <a:srgbClr val="C3D004"/>
            </a:solidFill>
            <a:ln>
              <a:noFill/>
            </a:ln>
            <a:effectLst/>
          </c:spPr>
          <c:invertIfNegative val="0"/>
          <c:dPt>
            <c:idx val="14"/>
            <c:invertIfNegative val="0"/>
            <c:bubble3D val="0"/>
            <c:spPr>
              <a:solidFill>
                <a:srgbClr val="0EA4A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309-D842-8A30-0AC6F0F9CE84}"/>
              </c:ext>
            </c:extLst>
          </c:dPt>
          <c:dPt>
            <c:idx val="15"/>
            <c:invertIfNegative val="0"/>
            <c:bubble3D val="0"/>
            <c:spPr>
              <a:solidFill>
                <a:srgbClr val="C3D00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309-D842-8A30-0AC6F0F9CE84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rgbClr val="183565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Ciudades_2021!$Y$2:$Y$24</c:f>
              <c:strCache>
                <c:ptCount val="23"/>
                <c:pt idx="0">
                  <c:v>Ibagué</c:v>
                </c:pt>
                <c:pt idx="1">
                  <c:v>Tunja</c:v>
                </c:pt>
                <c:pt idx="2">
                  <c:v>Villavicencio</c:v>
                </c:pt>
                <c:pt idx="3">
                  <c:v>Bucaramanga</c:v>
                </c:pt>
                <c:pt idx="4">
                  <c:v>Pasto</c:v>
                </c:pt>
                <c:pt idx="5">
                  <c:v>Neiva</c:v>
                </c:pt>
                <c:pt idx="6">
                  <c:v>Bogotá D.C</c:v>
                </c:pt>
                <c:pt idx="7">
                  <c:v>Armenia</c:v>
                </c:pt>
                <c:pt idx="8">
                  <c:v>Popayán</c:v>
                </c:pt>
                <c:pt idx="9">
                  <c:v>Cartagena</c:v>
                </c:pt>
                <c:pt idx="10">
                  <c:v>Florencia</c:v>
                </c:pt>
                <c:pt idx="11">
                  <c:v>Cali</c:v>
                </c:pt>
                <c:pt idx="12">
                  <c:v>Santa Marta</c:v>
                </c:pt>
                <c:pt idx="13">
                  <c:v>Sincelejo</c:v>
                </c:pt>
                <c:pt idx="14">
                  <c:v>Manizales</c:v>
                </c:pt>
                <c:pt idx="15">
                  <c:v>Pereira</c:v>
                </c:pt>
                <c:pt idx="16">
                  <c:v>Barranquilla</c:v>
                </c:pt>
                <c:pt idx="17">
                  <c:v>Medellín</c:v>
                </c:pt>
                <c:pt idx="18">
                  <c:v>Quibdó</c:v>
                </c:pt>
                <c:pt idx="19">
                  <c:v>Cúcuta</c:v>
                </c:pt>
                <c:pt idx="20">
                  <c:v>Valledupar</c:v>
                </c:pt>
                <c:pt idx="21">
                  <c:v>Montería</c:v>
                </c:pt>
                <c:pt idx="22">
                  <c:v>Riohacha</c:v>
                </c:pt>
              </c:strCache>
            </c:strRef>
          </c:cat>
          <c:val>
            <c:numRef>
              <c:f>Ciudades_2021!$Z$2:$Z$24</c:f>
              <c:numCache>
                <c:formatCode>0.00</c:formatCode>
                <c:ptCount val="23"/>
                <c:pt idx="0">
                  <c:v>418.44473434010655</c:v>
                </c:pt>
                <c:pt idx="1">
                  <c:v>414.80217978822384</c:v>
                </c:pt>
                <c:pt idx="2">
                  <c:v>316.4085088430723</c:v>
                </c:pt>
                <c:pt idx="3">
                  <c:v>298.89185356903897</c:v>
                </c:pt>
                <c:pt idx="4">
                  <c:v>293.70782567052248</c:v>
                </c:pt>
                <c:pt idx="5">
                  <c:v>289.60261295590641</c:v>
                </c:pt>
                <c:pt idx="6">
                  <c:v>279.59577578573447</c:v>
                </c:pt>
                <c:pt idx="7">
                  <c:v>255.46013622379346</c:v>
                </c:pt>
                <c:pt idx="8">
                  <c:v>241.97062830081154</c:v>
                </c:pt>
                <c:pt idx="9">
                  <c:v>233.44566568894729</c:v>
                </c:pt>
                <c:pt idx="10">
                  <c:v>221.34649591910269</c:v>
                </c:pt>
                <c:pt idx="11">
                  <c:v>210.7960797404391</c:v>
                </c:pt>
                <c:pt idx="12">
                  <c:v>197.08252053552332</c:v>
                </c:pt>
                <c:pt idx="13">
                  <c:v>190.22887855546833</c:v>
                </c:pt>
                <c:pt idx="14">
                  <c:v>186.19160404733444</c:v>
                </c:pt>
                <c:pt idx="15">
                  <c:v>184.48304191113618</c:v>
                </c:pt>
                <c:pt idx="16">
                  <c:v>178.94011326963138</c:v>
                </c:pt>
                <c:pt idx="17">
                  <c:v>165.78450346258774</c:v>
                </c:pt>
                <c:pt idx="18">
                  <c:v>159.98665514156164</c:v>
                </c:pt>
                <c:pt idx="19">
                  <c:v>159.28599260557615</c:v>
                </c:pt>
                <c:pt idx="20">
                  <c:v>156.21152142670738</c:v>
                </c:pt>
                <c:pt idx="21">
                  <c:v>150.52260979123085</c:v>
                </c:pt>
                <c:pt idx="22">
                  <c:v>134.18267251192867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309-D842-8A30-0AC6F0F9CE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"/>
        <c:axId val="2016303472"/>
        <c:axId val="2016304720"/>
      </c:barChart>
      <c:catAx>
        <c:axId val="2016303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183565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2016304720"/>
        <c:crosses val="autoZero"/>
        <c:auto val="1"/>
        <c:lblAlgn val="ctr"/>
        <c:lblOffset val="100"/>
        <c:noMultiLvlLbl val="0"/>
      </c:catAx>
      <c:valAx>
        <c:axId val="2016304720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2016303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83565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8100" cap="rnd">
              <a:solidFill>
                <a:srgbClr val="10A3AB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FF0000"/>
                      </a:solidFill>
                      <a:latin typeface="Montserrat" pitchFamily="2" charset="77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956-1A44-BD3F-A760F19115C9}"/>
                </c:ext>
              </c:extLst>
            </c:dLbl>
            <c:dLbl>
              <c:idx val="11"/>
              <c:layout>
                <c:manualLayout>
                  <c:x val="-2.3862438932568369E-2"/>
                  <c:y val="-3.7037037037037125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baseline="0">
                      <a:solidFill>
                        <a:srgbClr val="193566"/>
                      </a:solidFill>
                      <a:latin typeface="Montserrat" pitchFamily="2" charset="77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956-1A44-BD3F-A760F19115C9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rgbClr val="193566"/>
                    </a:solidFill>
                    <a:latin typeface="Montserrat" pitchFamily="2" charset="77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'Serie Mzales'!$A$2:$A$13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'Serie Mzales'!$I$2:$I$13</c:f>
              <c:numCache>
                <c:formatCode>0.00</c:formatCode>
                <c:ptCount val="12"/>
                <c:pt idx="0">
                  <c:v>212.09193096615579</c:v>
                </c:pt>
                <c:pt idx="1">
                  <c:v>202.66702999131428</c:v>
                </c:pt>
                <c:pt idx="2">
                  <c:v>245.75492235499007</c:v>
                </c:pt>
                <c:pt idx="3">
                  <c:v>224.34733680715027</c:v>
                </c:pt>
                <c:pt idx="4">
                  <c:v>201.61531129738495</c:v>
                </c:pt>
                <c:pt idx="5">
                  <c:v>181.47830088865061</c:v>
                </c:pt>
                <c:pt idx="6">
                  <c:v>182.26373915824726</c:v>
                </c:pt>
                <c:pt idx="7">
                  <c:v>166.53739637996614</c:v>
                </c:pt>
                <c:pt idx="8">
                  <c:v>199.35405602631658</c:v>
                </c:pt>
                <c:pt idx="9">
                  <c:v>291.8694168058683</c:v>
                </c:pt>
                <c:pt idx="10">
                  <c:v>194.77317554240634</c:v>
                </c:pt>
                <c:pt idx="11">
                  <c:v>186.19160404733444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2956-1A44-BD3F-A760F19115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6261808"/>
        <c:axId val="1956262640"/>
      </c:lineChart>
      <c:catAx>
        <c:axId val="1956261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rgbClr val="193566"/>
                </a:solidFill>
                <a:latin typeface="Montserrat" pitchFamily="2" charset="77"/>
                <a:ea typeface="+mn-ea"/>
                <a:cs typeface="+mn-cs"/>
              </a:defRPr>
            </a:pPr>
            <a:endParaRPr lang="es-CO"/>
          </a:p>
        </c:txPr>
        <c:crossAx val="1956262640"/>
        <c:crosses val="autoZero"/>
        <c:auto val="1"/>
        <c:lblAlgn val="ctr"/>
        <c:lblOffset val="100"/>
        <c:noMultiLvlLbl val="0"/>
      </c:catAx>
      <c:valAx>
        <c:axId val="1956262640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1956261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rgbClr val="193566"/>
          </a:solidFill>
          <a:latin typeface="Montserrat" pitchFamily="2" charset="77"/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F89F6-CA1E-A640-B76B-10ECCCF71B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83D89F-1C60-A647-88E2-33D8746BB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0F744-4B82-D343-9C88-75869292F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ED6FB1-966A-824C-A037-1D3CA323F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8DE88-E80E-FC4B-B8E8-16B876D09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755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DBD47-AC44-E74E-A01A-1B20E8976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2F96C1-B4F4-3C4A-88C0-CBC8BFFE48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E1CFC-3F28-F442-8CBF-25C7CB41E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1033B-C0BD-004A-84B7-AFE6C0E33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D17A1-FB06-4743-B39C-C6A4443F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36989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C3A592-F564-4C45-BF64-D242389C3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592B93-D7E0-CE43-8DFD-1DCEB59C7B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9EDC6A-B379-AD44-8668-44E609FE9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A3DDA-2891-F84A-8A70-C3E40B8E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B42269-7B1E-4845-B5F7-CBAA87350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33620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1A2F1-A243-F341-B857-9BE7B39A1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B7DF1-5A4A-5B4D-9684-43F336DBE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6DE0C-9F87-9947-A948-876C04D7F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D344A-AFF4-5C49-9E65-6E534A169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5728A-E5ED-F14B-991A-C018D1A9D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164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F5EF-9778-9D40-807F-1E51CE651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3D90D-026F-1448-A524-898016B0DE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3DDC3-5245-C546-BD5C-BCAB1DEEB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9C0132-A72B-8347-9FF4-C9D4D239C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E889F0-B382-494E-9241-19E1B2991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68155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96F87-5237-3940-869E-8AA4921A5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2B58D-1945-9846-AE51-BA82C3CB39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CCA5DD-744E-1342-A1F0-C8B5362754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D6C4D-F433-3848-B025-4F8B60062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A9DABD-C6B0-6F46-9F32-72B37DEFF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93D8AF-295F-2145-AA68-F463CFD4E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6904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79DFD-B5EC-2243-8978-194118EFD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E7D999-D459-F447-A8E6-DA7B1A3E0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8EFB09-67E4-1E4A-860F-CED6CA0D1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B76E92-DBA1-5D4D-9085-684E941BA4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DA66FC-CFEA-CB42-8101-AD3A0DA244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4CC84F-EDEB-2C47-8229-A7A3CA1D7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FF6C12-5096-F941-A55A-316611CFA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8A3B17-35A7-F841-AB74-45200E972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4870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F7485-5A58-194F-9D44-DA1B14E39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61A7DD-5169-A849-8FE3-E64575D44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477FF7-9E2C-3548-8C74-8DCEB375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151B01-19FF-2949-B337-1E5837B46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7527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7A7D17-B1C8-D242-811D-E7F2EE582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6FA07-EB94-8F43-9143-3210D0F79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A43688-78E2-F541-974F-D2AFEB2BA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1074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C6400-E257-FE45-BA60-ACDDEF9C2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CC17F-46C3-314B-AB22-2FE13651D3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4B79EC-DFF5-C440-A274-D15109D47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DEF18-3989-AD4E-8BBF-466B39CD5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C18317-3BF6-334C-93A2-7030DCF12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DE7205-7736-F045-8CF5-8C2181280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19000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499D-5ECD-E24C-99AD-6A5543E4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592ADE-8042-1E4D-A833-4A62B8985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F1B85-7D69-AB4C-A960-C84906943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277301-B9FD-E34C-8B12-A20026956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376FFF-03CF-4E4C-896D-86E62FEA4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C41F88-4CE3-AA4D-ACA6-F4385EEED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575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099171-9867-154D-8A5B-4E4B7BEAFC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_trad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5F81D-75D4-5D41-9B3F-F48447AFD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B9559-4062-E84E-8DB3-BEC70B9E08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6A150-8570-374B-A367-DE21D9D33A97}" type="datetimeFigureOut">
              <a:rPr lang="es-ES_tradnl" smtClean="0"/>
              <a:t>25/01/2022</a:t>
            </a:fld>
            <a:endParaRPr lang="es-ES_trad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995FD-039C-EE4A-B8AE-85CEC761FC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FF9351-5CBE-DA43-886A-D0352012B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0FD46-AA56-8A43-867A-216DB199066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65085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E7E6163-A81D-054F-83F3-77EFFCCFC341}"/>
              </a:ext>
            </a:extLst>
          </p:cNvPr>
          <p:cNvSpPr txBox="1"/>
          <p:nvPr/>
        </p:nvSpPr>
        <p:spPr>
          <a:xfrm>
            <a:off x="175511" y="549092"/>
            <a:ext cx="6816125" cy="646331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Homicidios en </a:t>
            </a:r>
            <a:r>
              <a:rPr lang="es-ES_tradnl" dirty="0">
                <a:solidFill>
                  <a:srgbClr val="10A3AB"/>
                </a:solidFill>
                <a:latin typeface="VAG Rounded" pitchFamily="50" charset="0"/>
              </a:rPr>
              <a:t>Manizales y Colombia</a:t>
            </a:r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 – Tasa x 100 mil habitantes</a:t>
            </a:r>
          </a:p>
        </p:txBody>
      </p:sp>
      <p:graphicFrame>
        <p:nvGraphicFramePr>
          <p:cNvPr id="6" name="Gráfico 2">
            <a:extLst>
              <a:ext uri="{FF2B5EF4-FFF2-40B4-BE49-F238E27FC236}">
                <a16:creationId xmlns:a16="http://schemas.microsoft.com/office/drawing/2014/main" id="{C5554FCD-01C1-45CB-8126-8E2D67680D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023816"/>
              </p:ext>
            </p:extLst>
          </p:nvPr>
        </p:nvGraphicFramePr>
        <p:xfrm>
          <a:off x="7527072" y="1003610"/>
          <a:ext cx="4474605" cy="56382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ABFD9E5-F15F-304E-AA93-DFB3619E6865}"/>
              </a:ext>
            </a:extLst>
          </p:cNvPr>
          <p:cNvSpPr txBox="1"/>
          <p:nvPr/>
        </p:nvSpPr>
        <p:spPr>
          <a:xfrm>
            <a:off x="6260359" y="549092"/>
            <a:ext cx="6816125" cy="369332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Homicidios – Tasa x 100 mil habitantes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1C7D68A3-B244-6644-81F8-24EA37CA5F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7604589"/>
              </p:ext>
            </p:extLst>
          </p:nvPr>
        </p:nvGraphicFramePr>
        <p:xfrm>
          <a:off x="433041" y="1195423"/>
          <a:ext cx="6635777" cy="3025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32FF103B-BAD1-5648-9FE0-A58AE673BD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6234425"/>
              </p:ext>
            </p:extLst>
          </p:nvPr>
        </p:nvGraphicFramePr>
        <p:xfrm>
          <a:off x="802121" y="4497812"/>
          <a:ext cx="6266697" cy="2144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AFC23DE9-A26D-0942-A444-4B5B257D06C9}"/>
              </a:ext>
            </a:extLst>
          </p:cNvPr>
          <p:cNvSpPr txBox="1"/>
          <p:nvPr/>
        </p:nvSpPr>
        <p:spPr>
          <a:xfrm>
            <a:off x="342866" y="4174646"/>
            <a:ext cx="6816125" cy="369332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Variación de Homicidios 2019-2021</a:t>
            </a:r>
          </a:p>
        </p:txBody>
      </p:sp>
    </p:spTree>
    <p:extLst>
      <p:ext uri="{BB962C8B-B14F-4D97-AF65-F5344CB8AC3E}">
        <p14:creationId xmlns:p14="http://schemas.microsoft.com/office/powerpoint/2010/main" val="1162730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63538C-0392-234F-AB89-DF44EF2B91BB}"/>
              </a:ext>
            </a:extLst>
          </p:cNvPr>
          <p:cNvSpPr txBox="1"/>
          <p:nvPr/>
        </p:nvSpPr>
        <p:spPr>
          <a:xfrm>
            <a:off x="0" y="425086"/>
            <a:ext cx="6816125" cy="369332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Hurto a personas – Tasa x 100 mil habitantes 2021</a:t>
            </a:r>
          </a:p>
        </p:txBody>
      </p:sp>
      <p:graphicFrame>
        <p:nvGraphicFramePr>
          <p:cNvPr id="5" name="Gráfico 3">
            <a:extLst>
              <a:ext uri="{FF2B5EF4-FFF2-40B4-BE49-F238E27FC236}">
                <a16:creationId xmlns:a16="http://schemas.microsoft.com/office/drawing/2014/main" id="{26E94BE7-EE6F-4CE7-9B60-B57D707CD2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67213872"/>
              </p:ext>
            </p:extLst>
          </p:nvPr>
        </p:nvGraphicFramePr>
        <p:xfrm>
          <a:off x="664862" y="794418"/>
          <a:ext cx="5486400" cy="58294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3">
            <a:extLst>
              <a:ext uri="{FF2B5EF4-FFF2-40B4-BE49-F238E27FC236}">
                <a16:creationId xmlns:a16="http://schemas.microsoft.com/office/drawing/2014/main" id="{C721BC6C-FF69-4EB1-A8DF-685BDF48AF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9736034"/>
              </p:ext>
            </p:extLst>
          </p:nvPr>
        </p:nvGraphicFramePr>
        <p:xfrm>
          <a:off x="5457825" y="1605775"/>
          <a:ext cx="6429723" cy="3523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DB41CDB-F3D1-E84D-94EE-A2A8F379D274}"/>
              </a:ext>
            </a:extLst>
          </p:cNvPr>
          <p:cNvSpPr txBox="1"/>
          <p:nvPr/>
        </p:nvSpPr>
        <p:spPr>
          <a:xfrm>
            <a:off x="5129561" y="1421109"/>
            <a:ext cx="7411349" cy="369332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Hurto a personas en </a:t>
            </a:r>
            <a:r>
              <a:rPr lang="es-ES_tradnl" dirty="0">
                <a:solidFill>
                  <a:srgbClr val="10A3AB"/>
                </a:solidFill>
                <a:latin typeface="VAG Rounded" pitchFamily="50" charset="0"/>
              </a:rPr>
              <a:t>Manizales </a:t>
            </a:r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– Tasa x 100 mil habitantes</a:t>
            </a:r>
          </a:p>
        </p:txBody>
      </p:sp>
    </p:spTree>
    <p:extLst>
      <p:ext uri="{BB962C8B-B14F-4D97-AF65-F5344CB8AC3E}">
        <p14:creationId xmlns:p14="http://schemas.microsoft.com/office/powerpoint/2010/main" val="75508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1">
            <a:extLst>
              <a:ext uri="{FF2B5EF4-FFF2-40B4-BE49-F238E27FC236}">
                <a16:creationId xmlns:a16="http://schemas.microsoft.com/office/drawing/2014/main" id="{E19F6CEB-67A6-4197-A545-AAC2B8AB14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0965775"/>
              </p:ext>
            </p:extLst>
          </p:nvPr>
        </p:nvGraphicFramePr>
        <p:xfrm>
          <a:off x="5932448" y="2079702"/>
          <a:ext cx="579863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1">
            <a:extLst>
              <a:ext uri="{FF2B5EF4-FFF2-40B4-BE49-F238E27FC236}">
                <a16:creationId xmlns:a16="http://schemas.microsoft.com/office/drawing/2014/main" id="{A362DB95-7E31-4CF0-9EEC-7097969CF3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020963"/>
              </p:ext>
            </p:extLst>
          </p:nvPr>
        </p:nvGraphicFramePr>
        <p:xfrm>
          <a:off x="317345" y="933313"/>
          <a:ext cx="5981700" cy="5534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50CF97E0-B4F1-D74A-8167-387396195A62}"/>
              </a:ext>
            </a:extLst>
          </p:cNvPr>
          <p:cNvSpPr txBox="1"/>
          <p:nvPr/>
        </p:nvSpPr>
        <p:spPr>
          <a:xfrm>
            <a:off x="0" y="425086"/>
            <a:ext cx="6816125" cy="369332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Extorsión – Tasa x 100 mil habitantes 2021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0D2323-ED5B-7B43-B40B-24EB9B161D39}"/>
              </a:ext>
            </a:extLst>
          </p:cNvPr>
          <p:cNvSpPr txBox="1"/>
          <p:nvPr/>
        </p:nvSpPr>
        <p:spPr>
          <a:xfrm>
            <a:off x="4939990" y="1421109"/>
            <a:ext cx="7411349" cy="369332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Extorsión en </a:t>
            </a:r>
            <a:r>
              <a:rPr lang="es-ES_tradnl" dirty="0">
                <a:solidFill>
                  <a:srgbClr val="10A3AB"/>
                </a:solidFill>
                <a:latin typeface="VAG Rounded" pitchFamily="50" charset="0"/>
              </a:rPr>
              <a:t>Manizales </a:t>
            </a:r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– Tasa x 100 mil habitantes 2021</a:t>
            </a:r>
          </a:p>
        </p:txBody>
      </p:sp>
    </p:spTree>
    <p:extLst>
      <p:ext uri="{BB962C8B-B14F-4D97-AF65-F5344CB8AC3E}">
        <p14:creationId xmlns:p14="http://schemas.microsoft.com/office/powerpoint/2010/main" val="2915766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BCB815-92EE-904E-AB56-04EFF0DC1DC8}"/>
              </a:ext>
            </a:extLst>
          </p:cNvPr>
          <p:cNvSpPr txBox="1"/>
          <p:nvPr/>
        </p:nvSpPr>
        <p:spPr>
          <a:xfrm>
            <a:off x="-278781" y="536597"/>
            <a:ext cx="6816125" cy="369332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Lesiones personales – Tasa x 100 mil habitantes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7E9808-91A2-7947-89F4-ADBA7CBDB920}"/>
              </a:ext>
            </a:extLst>
          </p:cNvPr>
          <p:cNvSpPr txBox="1"/>
          <p:nvPr/>
        </p:nvSpPr>
        <p:spPr>
          <a:xfrm>
            <a:off x="4997853" y="1782334"/>
            <a:ext cx="7411349" cy="369332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Lesiones personales en </a:t>
            </a:r>
            <a:r>
              <a:rPr lang="es-ES_tradnl" dirty="0">
                <a:solidFill>
                  <a:srgbClr val="10A3AB"/>
                </a:solidFill>
                <a:latin typeface="VAG Rounded" pitchFamily="50" charset="0"/>
              </a:rPr>
              <a:t>Manizales </a:t>
            </a:r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– Tasa x 100 mil habitantes</a:t>
            </a:r>
          </a:p>
        </p:txBody>
      </p:sp>
      <p:graphicFrame>
        <p:nvGraphicFramePr>
          <p:cNvPr id="6" name="Gráfico 4">
            <a:extLst>
              <a:ext uri="{FF2B5EF4-FFF2-40B4-BE49-F238E27FC236}">
                <a16:creationId xmlns:a16="http://schemas.microsoft.com/office/drawing/2014/main" id="{0AE3D7E2-6F48-4EB9-92D6-683340AC3C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3566102"/>
              </p:ext>
            </p:extLst>
          </p:nvPr>
        </p:nvGraphicFramePr>
        <p:xfrm>
          <a:off x="509240" y="1008566"/>
          <a:ext cx="5055220" cy="5481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4">
            <a:extLst>
              <a:ext uri="{FF2B5EF4-FFF2-40B4-BE49-F238E27FC236}">
                <a16:creationId xmlns:a16="http://schemas.microsoft.com/office/drawing/2014/main" id="{1BB22B00-6422-46C9-8A53-6BF1EF7257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3718851"/>
              </p:ext>
            </p:extLst>
          </p:nvPr>
        </p:nvGraphicFramePr>
        <p:xfrm>
          <a:off x="5731729" y="2202984"/>
          <a:ext cx="594359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19280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5">
            <a:extLst>
              <a:ext uri="{FF2B5EF4-FFF2-40B4-BE49-F238E27FC236}">
                <a16:creationId xmlns:a16="http://schemas.microsoft.com/office/drawing/2014/main" id="{E4D130FB-756A-4A5E-933D-287F36F0E4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049543"/>
              </p:ext>
            </p:extLst>
          </p:nvPr>
        </p:nvGraphicFramePr>
        <p:xfrm>
          <a:off x="5672138" y="2347332"/>
          <a:ext cx="611505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5">
            <a:extLst>
              <a:ext uri="{FF2B5EF4-FFF2-40B4-BE49-F238E27FC236}">
                <a16:creationId xmlns:a16="http://schemas.microsoft.com/office/drawing/2014/main" id="{E67A1B7D-0A6A-4D85-911A-602B8AC7F2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0452248"/>
              </p:ext>
            </p:extLst>
          </p:nvPr>
        </p:nvGraphicFramePr>
        <p:xfrm>
          <a:off x="525037" y="1421819"/>
          <a:ext cx="5410200" cy="5213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27C60EC-D897-374A-A84E-C276F271872E}"/>
              </a:ext>
            </a:extLst>
          </p:cNvPr>
          <p:cNvSpPr txBox="1"/>
          <p:nvPr/>
        </p:nvSpPr>
        <p:spPr>
          <a:xfrm>
            <a:off x="-177926" y="856821"/>
            <a:ext cx="6816125" cy="369332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Violencia Intrafamiliar – Tasa x 100 mil habitantes 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9AAB7-7B64-EC40-9A8D-B36B4CA1E195}"/>
              </a:ext>
            </a:extLst>
          </p:cNvPr>
          <p:cNvSpPr txBox="1"/>
          <p:nvPr/>
        </p:nvSpPr>
        <p:spPr>
          <a:xfrm>
            <a:off x="4780651" y="1880167"/>
            <a:ext cx="7411349" cy="369332"/>
          </a:xfrm>
          <a:prstGeom prst="rect">
            <a:avLst/>
          </a:prstGeom>
          <a:noFill/>
          <a:ln w="28575">
            <a:noFill/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Violencia Intrafamiliar en </a:t>
            </a:r>
            <a:r>
              <a:rPr lang="es-ES_tradnl" dirty="0">
                <a:solidFill>
                  <a:srgbClr val="10A3AB"/>
                </a:solidFill>
                <a:latin typeface="VAG Rounded" pitchFamily="50" charset="0"/>
              </a:rPr>
              <a:t>Manizales </a:t>
            </a:r>
            <a:r>
              <a:rPr lang="es-ES_tradnl" dirty="0">
                <a:solidFill>
                  <a:srgbClr val="193566"/>
                </a:solidFill>
                <a:latin typeface="VAG Rounded" pitchFamily="50" charset="0"/>
              </a:rPr>
              <a:t>– Tasa x 100 mil habitantes</a:t>
            </a:r>
          </a:p>
        </p:txBody>
      </p:sp>
    </p:spTree>
    <p:extLst>
      <p:ext uri="{BB962C8B-B14F-4D97-AF65-F5344CB8AC3E}">
        <p14:creationId xmlns:p14="http://schemas.microsoft.com/office/powerpoint/2010/main" val="3215237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116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VAG Rounded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Natalia Escobar Santander</cp:lastModifiedBy>
  <cp:revision>7</cp:revision>
  <dcterms:created xsi:type="dcterms:W3CDTF">2022-01-25T13:41:43Z</dcterms:created>
  <dcterms:modified xsi:type="dcterms:W3CDTF">2022-01-25T14:38:03Z</dcterms:modified>
</cp:coreProperties>
</file>